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6" r:id="rId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0614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05" y="-355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B53E-7443-408A-8206-2FBC9550F224}" type="datetimeFigureOut">
              <a:rPr lang="cs-CZ" smtClean="0"/>
              <a:pPr/>
              <a:t>12.5.2019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1172-99E5-4072-A935-941E382E8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B53E-7443-408A-8206-2FBC9550F224}" type="datetimeFigureOut">
              <a:rPr lang="cs-CZ" smtClean="0"/>
              <a:pPr/>
              <a:t>12.5.2019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1172-99E5-4072-A935-941E382E8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B53E-7443-408A-8206-2FBC9550F224}" type="datetimeFigureOut">
              <a:rPr lang="cs-CZ" smtClean="0"/>
              <a:pPr/>
              <a:t>12.5.2019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1172-99E5-4072-A935-941E382E8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B53E-7443-408A-8206-2FBC9550F224}" type="datetimeFigureOut">
              <a:rPr lang="cs-CZ" smtClean="0"/>
              <a:pPr/>
              <a:t>12.5.2019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1172-99E5-4072-A935-941E382E8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B53E-7443-408A-8206-2FBC9550F224}" type="datetimeFigureOut">
              <a:rPr lang="cs-CZ" smtClean="0"/>
              <a:pPr/>
              <a:t>12.5.2019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1172-99E5-4072-A935-941E382E8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B53E-7443-408A-8206-2FBC9550F224}" type="datetimeFigureOut">
              <a:rPr lang="cs-CZ" smtClean="0"/>
              <a:pPr/>
              <a:t>12.5.2019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1172-99E5-4072-A935-941E382E8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B53E-7443-408A-8206-2FBC9550F224}" type="datetimeFigureOut">
              <a:rPr lang="cs-CZ" smtClean="0"/>
              <a:pPr/>
              <a:t>12.5.2019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1172-99E5-4072-A935-941E382E8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B53E-7443-408A-8206-2FBC9550F224}" type="datetimeFigureOut">
              <a:rPr lang="cs-CZ" smtClean="0"/>
              <a:pPr/>
              <a:t>12.5.2019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1172-99E5-4072-A935-941E382E8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B53E-7443-408A-8206-2FBC9550F224}" type="datetimeFigureOut">
              <a:rPr lang="cs-CZ" smtClean="0"/>
              <a:pPr/>
              <a:t>12.5.2019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1172-99E5-4072-A935-941E382E8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B53E-7443-408A-8206-2FBC9550F224}" type="datetimeFigureOut">
              <a:rPr lang="cs-CZ" smtClean="0"/>
              <a:pPr/>
              <a:t>12.5.2019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1172-99E5-4072-A935-941E382E8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B53E-7443-408A-8206-2FBC9550F224}" type="datetimeFigureOut">
              <a:rPr lang="cs-CZ" smtClean="0"/>
              <a:pPr/>
              <a:t>12.5.2019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1172-99E5-4072-A935-941E382E8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B53E-7443-408A-8206-2FBC9550F224}" type="datetimeFigureOut">
              <a:rPr lang="cs-CZ" smtClean="0"/>
              <a:pPr/>
              <a:t>12.5.2019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61172-99E5-4072-A935-941E382E8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699542"/>
            <a:ext cx="9144000" cy="19505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noAutofit/>
          </a:bodyPr>
          <a:lstStyle/>
          <a:p>
            <a:pPr algn="ctr"/>
            <a:r>
              <a:rPr lang="en-GB" b="1" dirty="0" smtClean="0">
                <a:solidFill>
                  <a:srgbClr val="E30614"/>
                </a:solidFill>
              </a:rPr>
              <a:t>Conflict of Interest </a:t>
            </a:r>
            <a:r>
              <a:rPr lang="en-GB" b="1" dirty="0" smtClean="0">
                <a:solidFill>
                  <a:srgbClr val="E30614"/>
                </a:solidFill>
              </a:rPr>
              <a:t>Disclosure</a:t>
            </a:r>
            <a:r>
              <a:rPr lang="en-GB" b="1" dirty="0">
                <a:solidFill>
                  <a:srgbClr val="E30614"/>
                </a:solidFill>
              </a:rPr>
              <a:t> </a:t>
            </a:r>
            <a:r>
              <a:rPr lang="cs-CZ" b="1" dirty="0" err="1">
                <a:solidFill>
                  <a:srgbClr val="E30614"/>
                </a:solidFill>
              </a:rPr>
              <a:t>Form</a:t>
            </a:r>
            <a:endParaRPr lang="en-GB" b="1" dirty="0">
              <a:solidFill>
                <a:srgbClr val="E30614"/>
              </a:solidFill>
            </a:endParaRPr>
          </a:p>
          <a:p>
            <a:pPr algn="ctr"/>
            <a:r>
              <a:rPr lang="en-GB" sz="1600" dirty="0" smtClean="0"/>
              <a:t>Name:</a:t>
            </a:r>
          </a:p>
          <a:p>
            <a:pPr algn="ctr"/>
            <a:r>
              <a:rPr lang="en-GB" sz="1600" dirty="0" smtClean="0"/>
              <a:t> Affiliation:  </a:t>
            </a:r>
          </a:p>
          <a:p>
            <a:pPr algn="ctr"/>
            <a:endParaRPr lang="en-GB" sz="1600" dirty="0" smtClean="0"/>
          </a:p>
          <a:p>
            <a:pPr algn="ctr"/>
            <a:r>
              <a:rPr lang="en-GB" b="1" dirty="0" smtClean="0">
                <a:solidFill>
                  <a:srgbClr val="E30614"/>
                </a:solidFill>
              </a:rPr>
              <a:t>DISCLOSURE</a:t>
            </a:r>
          </a:p>
          <a:p>
            <a:pPr algn="ctr"/>
            <a:r>
              <a:rPr lang="en-GB" sz="1600" dirty="0" smtClean="0"/>
              <a:t> </a:t>
            </a:r>
            <a:r>
              <a:rPr lang="en-GB" sz="1600" b="1" dirty="0" smtClean="0"/>
              <a:t> I have no potential conflict of interest to report*</a:t>
            </a:r>
          </a:p>
          <a:p>
            <a:pPr algn="ctr"/>
            <a:r>
              <a:rPr lang="en-GB" sz="1600" b="1" dirty="0" smtClean="0"/>
              <a:t>  I have the following potential conflict(s) of interest to report*</a:t>
            </a:r>
          </a:p>
          <a:p>
            <a:pPr algn="ctr"/>
            <a:r>
              <a:rPr lang="en-GB" sz="1600" dirty="0" smtClean="0"/>
              <a:t>* Please delete as appropriate.</a:t>
            </a:r>
          </a:p>
          <a:p>
            <a:pPr marL="214313" indent="-214313">
              <a:buFont typeface="Arial" pitchFamily="34" charset="0"/>
              <a:buChar char="•"/>
            </a:pPr>
            <a:endParaRPr lang="en-GB" dirty="0" smtClean="0"/>
          </a:p>
          <a:p>
            <a:pPr marL="214313" indent="-214313">
              <a:buFont typeface="Arial" pitchFamily="34" charset="0"/>
              <a:buChar char="•"/>
            </a:pPr>
            <a:endParaRPr lang="en-GB" dirty="0" smtClean="0"/>
          </a:p>
          <a:p>
            <a:pPr marL="214313" indent="-214313">
              <a:buFont typeface="Arial" pitchFamily="34" charset="0"/>
              <a:buChar char="•"/>
            </a:pPr>
            <a:endParaRPr lang="en-GB" dirty="0" smtClean="0"/>
          </a:p>
          <a:p>
            <a:r>
              <a:rPr lang="en-GB" dirty="0" smtClean="0"/>
              <a:t>	</a:t>
            </a:r>
          </a:p>
          <a:p>
            <a:r>
              <a:rPr lang="en-GB" dirty="0" smtClean="0"/>
              <a:t>	</a:t>
            </a:r>
          </a:p>
          <a:p>
            <a:r>
              <a:rPr lang="en-GB" dirty="0" smtClean="0"/>
              <a:t>	</a:t>
            </a:r>
          </a:p>
          <a:p>
            <a:r>
              <a:rPr lang="en-GB" dirty="0" smtClean="0"/>
              <a:t>	</a:t>
            </a:r>
          </a:p>
          <a:p>
            <a:r>
              <a:rPr lang="en-GB" dirty="0" smtClean="0"/>
              <a:t>	</a:t>
            </a:r>
          </a:p>
          <a:p>
            <a:r>
              <a:rPr lang="en-GB" dirty="0" smtClean="0"/>
              <a:t>	</a:t>
            </a:r>
          </a:p>
          <a:p>
            <a:r>
              <a:rPr lang="en-GB" dirty="0" smtClean="0"/>
              <a:t>	</a:t>
            </a:r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512" y="2853090"/>
          <a:ext cx="8784976" cy="1944215"/>
        </p:xfrm>
        <a:graphic>
          <a:graphicData uri="http://schemas.openxmlformats.org/drawingml/2006/table">
            <a:tbl>
              <a:tblPr/>
              <a:tblGrid>
                <a:gridCol w="4530849"/>
                <a:gridCol w="4254127"/>
              </a:tblGrid>
              <a:tr h="2777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ahoma"/>
                          <a:ea typeface="Calibri"/>
                          <a:cs typeface="Times New Roman"/>
                        </a:rPr>
                        <a:t>Type of affiliation / financial interest </a:t>
                      </a:r>
                      <a:endParaRPr lang="cs-CZ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ahoma"/>
                          <a:ea typeface="Calibri"/>
                          <a:cs typeface="Times New Roman"/>
                        </a:rPr>
                        <a:t>Name of commercial company </a:t>
                      </a:r>
                      <a:endParaRPr lang="cs-CZ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ahoma"/>
                          <a:ea typeface="Calibri"/>
                          <a:cs typeface="Times New Roman"/>
                        </a:rPr>
                        <a:t>Receipt of grants/research supports: </a:t>
                      </a:r>
                      <a:endParaRPr lang="cs-CZ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ahoma"/>
                          <a:ea typeface="Calibri"/>
                          <a:cs typeface="Times New Roman"/>
                        </a:rPr>
                        <a:t>Receipt of honoraria or consultation fees: </a:t>
                      </a:r>
                      <a:endParaRPr lang="cs-CZ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ahoma"/>
                          <a:ea typeface="Calibri"/>
                          <a:cs typeface="Times New Roman"/>
                        </a:rPr>
                        <a:t>Participation in a company sponsored speaker’s bureau: </a:t>
                      </a:r>
                      <a:endParaRPr lang="cs-CZ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ahoma"/>
                          <a:ea typeface="Calibri"/>
                          <a:cs typeface="Times New Roman"/>
                        </a:rPr>
                        <a:t>Stock shareholder: </a:t>
                      </a:r>
                      <a:endParaRPr lang="cs-CZ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ahoma"/>
                          <a:ea typeface="Calibri"/>
                          <a:cs typeface="Times New Roman"/>
                        </a:rPr>
                        <a:t>Spouse/partner: </a:t>
                      </a:r>
                      <a:endParaRPr lang="cs-CZ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ahoma"/>
                          <a:ea typeface="Calibri"/>
                          <a:cs typeface="Times New Roman"/>
                        </a:rPr>
                        <a:t>Other support (please specify): </a:t>
                      </a:r>
                      <a:endParaRPr lang="cs-CZ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0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24205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059832" y="24997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267744" y="1995686"/>
            <a:ext cx="4684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cs-CZ" sz="2200" b="1" dirty="0" err="1" smtClean="0">
                <a:solidFill>
                  <a:srgbClr val="E306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cs-CZ" sz="2200" b="1" dirty="0" smtClean="0">
                <a:solidFill>
                  <a:srgbClr val="E306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b="1" dirty="0" err="1" smtClean="0">
                <a:solidFill>
                  <a:srgbClr val="E306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cs-CZ" sz="2200" b="1" dirty="0" smtClean="0">
                <a:solidFill>
                  <a:srgbClr val="E306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200" b="1" dirty="0" err="1" smtClean="0">
                <a:solidFill>
                  <a:srgbClr val="E306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cs-CZ" sz="2200" b="1" dirty="0" smtClean="0">
                <a:solidFill>
                  <a:srgbClr val="E306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22, </a:t>
            </a:r>
            <a:r>
              <a:rPr lang="cs-CZ" sz="2200" b="1" dirty="0" err="1" smtClean="0">
                <a:solidFill>
                  <a:srgbClr val="E306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cs-CZ" sz="2200" b="1" dirty="0" smtClean="0">
                <a:solidFill>
                  <a:srgbClr val="E306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s-CZ" sz="2400" b="1" dirty="0" smtClean="0">
                <a:solidFill>
                  <a:srgbClr val="E30614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987824" y="2859782"/>
            <a:ext cx="319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Arial" pitchFamily="34" charset="0"/>
                <a:cs typeface="Arial" pitchFamily="34" charset="0"/>
              </a:rPr>
              <a:t>Authors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institutions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Arial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18)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251520" y="1491630"/>
            <a:ext cx="631467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63538" indent="-363538">
              <a:spcBef>
                <a:spcPts val="600"/>
              </a:spcBef>
              <a:buClr>
                <a:schemeClr val="tx2"/>
              </a:buClr>
              <a:buFont typeface="Wingdings 3" pitchFamily="18" charset="2"/>
              <a:buChar char="´"/>
            </a:pPr>
            <a:r>
              <a:rPr lang="en-GB" sz="2000" dirty="0" smtClean="0"/>
              <a:t>Text - Arial 20 and using spacing 6pt between the lines  </a:t>
            </a:r>
          </a:p>
          <a:p>
            <a:pPr marL="363538" indent="-363538">
              <a:spcBef>
                <a:spcPts val="600"/>
              </a:spcBef>
              <a:buClr>
                <a:schemeClr val="tx2"/>
              </a:buClr>
              <a:buFont typeface="Wingdings 3" pitchFamily="18" charset="2"/>
              <a:buChar char="´"/>
            </a:pPr>
            <a:r>
              <a:rPr lang="en-GB" sz="2000" dirty="0" smtClean="0"/>
              <a:t>Text  </a:t>
            </a:r>
          </a:p>
          <a:p>
            <a:pPr marL="363538" indent="-363538">
              <a:spcBef>
                <a:spcPts val="600"/>
              </a:spcBef>
              <a:buClr>
                <a:schemeClr val="tx2"/>
              </a:buClr>
              <a:buFont typeface="Wingdings 3" pitchFamily="18" charset="2"/>
              <a:buChar char="´"/>
            </a:pPr>
            <a:r>
              <a:rPr lang="en-GB" sz="2000" dirty="0" smtClean="0"/>
              <a:t>Text </a:t>
            </a:r>
          </a:p>
        </p:txBody>
      </p:sp>
      <p:sp>
        <p:nvSpPr>
          <p:cNvPr id="7" name="Obdélník 6"/>
          <p:cNvSpPr/>
          <p:nvPr/>
        </p:nvSpPr>
        <p:spPr>
          <a:xfrm>
            <a:off x="251520" y="843558"/>
            <a:ext cx="337701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 smtClean="0">
                <a:solidFill>
                  <a:srgbClr val="E306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Heading – Arial 2</a:t>
            </a:r>
            <a:r>
              <a:rPr lang="cs-CZ" sz="2200" b="1" dirty="0" smtClean="0">
                <a:solidFill>
                  <a:srgbClr val="E306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79</Words>
  <Application>Microsoft Office PowerPoint</Application>
  <PresentationFormat>Předvádění na obrazovce (16:9)</PresentationFormat>
  <Paragraphs>32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Snímek 1</vt:lpstr>
      <vt:lpstr>Snímek 2</vt:lpstr>
      <vt:lpstr>Snímek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srncova</dc:creator>
  <cp:lastModifiedBy>srncova</cp:lastModifiedBy>
  <cp:revision>15</cp:revision>
  <dcterms:created xsi:type="dcterms:W3CDTF">2017-04-20T18:18:57Z</dcterms:created>
  <dcterms:modified xsi:type="dcterms:W3CDTF">2019-05-12T20:31:16Z</dcterms:modified>
</cp:coreProperties>
</file>